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10" d="100"/>
          <a:sy n="110" d="100"/>
        </p:scale>
        <p:origin x="1770" y="-1398"/>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2/11/2021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2/11/2021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2/11/2021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2/11/2021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2/11/2021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10954" y="838200"/>
            <a:ext cx="4193777"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2021/02/11</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5550237"/>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أداء مؤشرات البورصة</a:t>
            </a:r>
            <a:endParaRPr lang="en-US" sz="1100" b="1" u="sng"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000" dirty="0" smtClean="0">
                <a:latin typeface="Calibri" panose="020F0502020204030204" pitchFamily="34" charset="0"/>
                <a:ea typeface="Calibri" panose="020F0502020204030204" pitchFamily="34" charset="0"/>
              </a:rPr>
              <a:t>أنهت </a:t>
            </a:r>
            <a:r>
              <a:rPr lang="ar-SA" sz="1000" dirty="0">
                <a:latin typeface="Calibri" panose="020F0502020204030204" pitchFamily="34" charset="0"/>
                <a:ea typeface="Calibri" panose="020F0502020204030204" pitchFamily="34" charset="0"/>
              </a:rPr>
              <a:t>بورصة الكويت تعاملاتها للأسبوع السادس من العام 2021 والمنتهي في الحادي عشر من فبراير على تباين في أداء مؤشراتها بالمقارنة مع اقفال الأسبوع الماضي، حيث ارتفع مؤشر السوق العام بنسبة 0.03%، ومؤشر السوق الرئيسي بنسبة 0.5%،  في حين تراجع مؤشر السوق الأول منفردا بنسبة 0.1%، كما انخفض المعدل اليومي لقيمة الأسهم المتداولة بنسبة 3.1% إلى 46.1 مليون د.ك خلال الأسبوع بالمقارنة مع 47.6 مليون د.ك للأسبوع الماضي، بينما ارتفع المعدل اليومي لكمية الأسهم المتداولة بنسبة 2.7% إلي 405 مليون سهم بالمقارنة مع 394 مليون سهم</a:t>
            </a:r>
            <a:r>
              <a:rPr lang="ar-SA" sz="1000" dirty="0" smtClean="0">
                <a:latin typeface="Calibri" panose="020F0502020204030204" pitchFamily="34" charset="0"/>
                <a:ea typeface="Calibri" panose="020F0502020204030204" pitchFamily="34" charset="0"/>
              </a:rPr>
              <a:t>.</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تباين أداء مؤشرات البورصة خلال تداولات </a:t>
            </a:r>
            <a:r>
              <a:rPr lang="ar-SA" sz="1000" dirty="0" smtClean="0">
                <a:latin typeface="Calibri" panose="020F0502020204030204" pitchFamily="34" charset="0"/>
                <a:ea typeface="Calibri" panose="020F0502020204030204" pitchFamily="34" charset="0"/>
              </a:rPr>
              <a:t>الأسبوع، </a:t>
            </a:r>
            <a:r>
              <a:rPr lang="ar-SA" sz="1000" dirty="0">
                <a:latin typeface="Calibri" panose="020F0502020204030204" pitchFamily="34" charset="0"/>
                <a:ea typeface="Calibri" panose="020F0502020204030204" pitchFamily="34" charset="0"/>
              </a:rPr>
              <a:t>حيث أقفلت ثلاث جلسات داخل النطاق السلبي، في حين أغلقت جلستي مطلع ومنتصف الأسبوع على </a:t>
            </a:r>
            <a:r>
              <a:rPr lang="ar-SA" sz="1000" dirty="0" smtClean="0">
                <a:latin typeface="Calibri" panose="020F0502020204030204" pitchFamily="34" charset="0"/>
                <a:ea typeface="Calibri" panose="020F0502020204030204" pitchFamily="34" charset="0"/>
              </a:rPr>
              <a:t>مكاسب، وبالنظر </a:t>
            </a:r>
            <a:r>
              <a:rPr lang="ar-SA" sz="1000" dirty="0">
                <a:latin typeface="Calibri" panose="020F0502020204030204" pitchFamily="34" charset="0"/>
                <a:ea typeface="Calibri" panose="020F0502020204030204" pitchFamily="34" charset="0"/>
              </a:rPr>
              <a:t>إلى تداولات الأسبوع، نجد أنها تعتبر امتدادا نسبيا ان صح التعبير لتداولات الأسبوع الأسبق، حيث لا تزال حركة </a:t>
            </a:r>
            <a:r>
              <a:rPr lang="ar-SA" sz="1000" dirty="0" smtClean="0">
                <a:latin typeface="Calibri" panose="020F0502020204030204" pitchFamily="34" charset="0"/>
                <a:ea typeface="Calibri" panose="020F0502020204030204" pitchFamily="34" charset="0"/>
              </a:rPr>
              <a:t>المد والجزر على </a:t>
            </a:r>
            <a:r>
              <a:rPr lang="ar-SA" sz="1000" dirty="0">
                <a:latin typeface="Calibri" panose="020F0502020204030204" pitchFamily="34" charset="0"/>
                <a:ea typeface="Calibri" panose="020F0502020204030204" pitchFamily="34" charset="0"/>
              </a:rPr>
              <a:t>الأسهم واضحة، وذلك في  ظل تعرض العديد من أسهم السوق الأول إلى ضغوط بيعية واضحة من قبل المتعاملين، مع تراجع الشهية الإستثمارية نسبيا، والتي انعكست على هدوء وتيرة الشراء الإنتقائي على الأسهم القيادية بشكل عام خلال الجلسات السلبية على وجه التحديد، كما انعكست  أيضا على تراجع المعدل اليومي لقيم التداول.  أما التعاملات الأخيرة خلال جلسة نهاية الأسبوع فقد شهدت نشاطا ملحوظا على قطاع البنوك بشكل خاص، حيث شهد كل من بنك الكويت الوطني وبيت التمويل الكويت زخما شرائيا ملحوظا، في تغير واضح للتعاملات الصباحية، الأمر الذي انعكس على أداء مؤشر السوق العام، وجعله ينهي تداولات الأسبوع على استقرار ايجابي. كما قلص هذا الشراء الإنتقائي من </a:t>
            </a:r>
            <a:r>
              <a:rPr lang="ar-SA" sz="1000" dirty="0" smtClean="0">
                <a:latin typeface="Calibri" panose="020F0502020204030204" pitchFamily="34" charset="0"/>
                <a:ea typeface="Calibri" panose="020F0502020204030204" pitchFamily="34" charset="0"/>
              </a:rPr>
              <a:t>خسائر </a:t>
            </a:r>
            <a:r>
              <a:rPr lang="ar-SA" sz="1000" dirty="0">
                <a:latin typeface="Calibri" panose="020F0502020204030204" pitchFamily="34" charset="0"/>
                <a:ea typeface="Calibri" panose="020F0502020204030204" pitchFamily="34" charset="0"/>
              </a:rPr>
              <a:t>كل من مؤشر السوق الأول، وكذلك مؤشر قطاع البنوك، والذي سجل هو الأخر تراجعا للأسبوع الثاني على التوالي، كما تراجعت قيم تداولات القطاع خلال الفترة إلى </a:t>
            </a:r>
            <a:r>
              <a:rPr lang="ar-SA" sz="1000" dirty="0" smtClean="0">
                <a:latin typeface="Calibri" panose="020F0502020204030204" pitchFamily="34" charset="0"/>
                <a:ea typeface="Calibri" panose="020F0502020204030204" pitchFamily="34" charset="0"/>
              </a:rPr>
              <a:t>33.9% </a:t>
            </a:r>
            <a:r>
              <a:rPr lang="ar-SA" sz="1000" dirty="0">
                <a:latin typeface="Calibri" panose="020F0502020204030204" pitchFamily="34" charset="0"/>
                <a:ea typeface="Calibri" panose="020F0502020204030204" pitchFamily="34" charset="0"/>
              </a:rPr>
              <a:t>من اجمالي قيم تداول السوق، بالمقارنة مع 39.4% خلال تداولات الأسبوع السابق. أما أسهم السوق السوق الرئيسي فلا تزال الشهية المضاربية تتصدر المشهد على العديد من الأسهم والتي نجحت في تسجيل مكاسب سوقية حادة خلال الفترة، وهو ما دفع مؤشر السوق الرئيسي إلى تحقيق مكاسب سوقية، وجعله الأفضل أداءا بين بقية المؤشرات، ناهيك عن ارتفاع المتوسط اليومي لأحجام </a:t>
            </a:r>
            <a:r>
              <a:rPr lang="ar-SA" sz="1000" dirty="0" smtClean="0">
                <a:latin typeface="Calibri" panose="020F0502020204030204" pitchFamily="34" charset="0"/>
                <a:ea typeface="Calibri" panose="020F0502020204030204" pitchFamily="34" charset="0"/>
              </a:rPr>
              <a:t>التداول. </a:t>
            </a:r>
            <a:r>
              <a:rPr lang="ar-SA" sz="1000" dirty="0" smtClean="0">
                <a:ea typeface="Calibri" panose="020F0502020204030204" pitchFamily="34" charset="0"/>
              </a:rPr>
              <a:t>يُذكر </a:t>
            </a:r>
            <a:r>
              <a:rPr lang="ar-SA" sz="1000" dirty="0">
                <a:ea typeface="Calibri" panose="020F0502020204030204" pitchFamily="34" charset="0"/>
              </a:rPr>
              <a:t>أن حالة الترقب لنتائج الشركات المدرجة للعام 2020، وتوصيات مجالس الإدارة بشأن التوزيعات لا تزال تلعب دورا بارزا  في </a:t>
            </a:r>
            <a:r>
              <a:rPr lang="ar-SA" sz="1000" dirty="0" smtClean="0">
                <a:ea typeface="Calibri" panose="020F0502020204030204" pitchFamily="34" charset="0"/>
              </a:rPr>
              <a:t>مسار </a:t>
            </a:r>
            <a:r>
              <a:rPr lang="ar-SA" sz="1000" dirty="0">
                <a:ea typeface="Calibri" panose="020F0502020204030204" pitchFamily="34" charset="0"/>
              </a:rPr>
              <a:t>تداولات هذه </a:t>
            </a:r>
            <a:r>
              <a:rPr lang="ar-SA" sz="1000" dirty="0" smtClean="0">
                <a:ea typeface="Calibri" panose="020F0502020204030204" pitchFamily="34" charset="0"/>
              </a:rPr>
              <a:t>الشركات</a:t>
            </a:r>
          </a:p>
          <a:p>
            <a:pPr algn="r"/>
            <a:r>
              <a:rPr lang="ar-SA" sz="1000" b="1" u="sng" dirty="0" smtClean="0">
                <a:latin typeface="Calibri" panose="020F0502020204030204" pitchFamily="34" charset="0"/>
                <a:ea typeface="Calibri" panose="020F0502020204030204" pitchFamily="34" charset="0"/>
              </a:rPr>
              <a:t>للتذكير: </a:t>
            </a:r>
          </a:p>
          <a:p>
            <a:pPr algn="r">
              <a:lnSpc>
                <a:spcPct val="150000"/>
              </a:lnSpc>
            </a:pPr>
            <a:r>
              <a:rPr lang="ar-SA" sz="950" dirty="0" smtClean="0">
                <a:latin typeface="Calibri" panose="020F0502020204030204" pitchFamily="34" charset="0"/>
                <a:ea typeface="Calibri" panose="020F0502020204030204" pitchFamily="34" charset="0"/>
              </a:rPr>
              <a:t> </a:t>
            </a:r>
            <a:r>
              <a:rPr lang="ar-SA" sz="1000" dirty="0" smtClean="0">
                <a:latin typeface="Calibri" panose="020F0502020204030204" pitchFamily="34" charset="0"/>
                <a:ea typeface="Calibri" panose="020F0502020204030204" pitchFamily="34" charset="0"/>
              </a:rPr>
              <a:t>اعتبارا </a:t>
            </a:r>
            <a:r>
              <a:rPr lang="ar-SA" sz="1000" dirty="0">
                <a:latin typeface="Calibri" panose="020F0502020204030204" pitchFamily="34" charset="0"/>
                <a:ea typeface="Calibri" panose="020F0502020204030204" pitchFamily="34" charset="0"/>
              </a:rPr>
              <a:t>من مطلع الأسبوع المُقبل، سوف يتم انتقال كل من شركة الإستثمارات الوطنية، شركة مجموعة الامتياز الاستثمارية، شركة عقارات </a:t>
            </a:r>
            <a:r>
              <a:rPr lang="ar-SA" sz="1000" dirty="0" smtClean="0">
                <a:latin typeface="Calibri" panose="020F0502020204030204" pitchFamily="34" charset="0"/>
                <a:ea typeface="Calibri" panose="020F0502020204030204" pitchFamily="34" charset="0"/>
              </a:rPr>
              <a:t>الكويت، </a:t>
            </a:r>
            <a:r>
              <a:rPr lang="ar-SA" sz="1000" dirty="0">
                <a:latin typeface="Calibri" panose="020F0502020204030204" pitchFamily="34" charset="0"/>
                <a:ea typeface="Calibri" panose="020F0502020204030204" pitchFamily="34" charset="0"/>
              </a:rPr>
              <a:t>شركة الخليج للكابلات والصناعات الكهربائية وشركة ألافكو لتمويل شراء وتأجير الطائرات من السوق الرئيسي إلى السوق الأول، وذلك وفقا لما أسفرت عنه المراجعة السنوية للشركات المدرجة</a:t>
            </a:r>
            <a:r>
              <a:rPr lang="ar-SA" sz="1000" dirty="0" smtClean="0">
                <a:latin typeface="Calibri" panose="020F0502020204030204" pitchFamily="34" charset="0"/>
                <a:ea typeface="Calibri" panose="020F0502020204030204" pitchFamily="34" charset="0"/>
              </a:rPr>
              <a:t>.</a:t>
            </a:r>
            <a:endParaRPr lang="ar-SA" sz="1000" b="1" u="sng" dirty="0">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276408171"/>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2008"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6727483"/>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rPr>
              <a:t>أهم </a:t>
            </a:r>
            <a:r>
              <a:rPr lang="ar-SA" sz="1100" b="1" u="sng" dirty="0">
                <a:latin typeface="Calibri" panose="020F0502020204030204" pitchFamily="34" charset="0"/>
                <a:ea typeface="Calibri" panose="020F0502020204030204" pitchFamily="34" charset="0"/>
              </a:rPr>
              <a:t>افصاحات الشركات خلال الفترة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بيت التمويل الكويتي بنسبة 40.9% إلى 148.4 مليون د.ك للعام 2020، بالمقارنة مع 251 مليون د.ك للعام 2019، وقد أوصى مجلس إدارة البنك بتوزيعات نقدية بمقدار  10 فلس للسهم، 10% أسهم منحة لمساهمي البنك.</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بنك الخليج بنسبة 54.7% إلى 28.8 مليون د.ك للعام 2020، بالمقارنة مع 63.6 مليون د.ك للعام 2019، وقد أوصى مجلس إدارة البنك بتوزيعات نقدية بمقدار 5 فلس للسهم الواحد لمساهمي البنك.</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البنك الأهلي المتحد -الكويت- بنسبة 46% إلى 29.7 مليون د.ك للعام 2020، بالمقارنة مع 55 مليون د.ك للعام 2019، وقد أوصى مجلس إدارة البنك بتوزيع 10% أسهم منحة لمساهمي البنك.</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بنك الكويت الدولي- بنسبة 100% إلى 1,008 د.ك للعام 2020، بالمقارنة مع 17.1 مليون د.ك للعام 2019، وقد أوصى مجلس إدارة البنك بعدم توزيع أرباح على مساهمي البنك.</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smtClean="0">
                <a:latin typeface="Calibri" panose="020F0502020204030204" pitchFamily="34" charset="0"/>
                <a:ea typeface="Calibri" panose="020F0502020204030204" pitchFamily="34" charset="0"/>
              </a:rPr>
              <a:t>ارتفعت </a:t>
            </a:r>
            <a:r>
              <a:rPr lang="ar-SA" sz="1000" dirty="0">
                <a:latin typeface="Calibri" panose="020F0502020204030204" pitchFamily="34" charset="0"/>
                <a:ea typeface="Calibri" panose="020F0502020204030204" pitchFamily="34" charset="0"/>
              </a:rPr>
              <a:t>أرباح شركة أعيان للإجارة والإستثمار بنسبة 242% إلى 20.7 مليون د.ك للعام 2020، بالمقارنة مع خسائر بمقدار  14.6 مليون د.ك للعام 2019، وقد أوصى مجلس إدارة الشركة بتخفيض رأسمال الشركة لزيادته عن الحاجة بقيمة 10 مليون د.ك ، وتوزيعها على مساهمي الشركة.</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شركة الصالحية العقارية بشكل هامشي بنحو 1% إلى 21.3 مليون د.ك للعام 2020، بالمقارنة مع 21.5 مليون د.ك للعام 2019، وقد أوصى مجلس إدارة الشركة بتوزيعات نقدية بمقدار  30 فلس للسهم الواحد.</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قدم مجلس إدارة شركة بوبيان للبتروكيماويات في اجتماعه المُنعقد يوم الإربعاء الموافق 10 فبراير، بتوصية مفادها تحديد حد أدنى للتوزيعات النقدية عن السنوات المالية 2023،2022،2021، وبما لا يقل عن 40 فلس للسهم الواحد، على أن تكون هذه التوزيعات خاضعة لأداء الشركة وموافقة الجهات الرقابية والجمعية العامة للمساهمين.</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أكدت الشركة الأولى للإستثمار على أن تاريخ حيازة السهم هو يوم الخميس الموافق 18 </a:t>
            </a:r>
            <a:r>
              <a:rPr lang="ar-SA" sz="1000" dirty="0" smtClean="0">
                <a:latin typeface="Calibri" panose="020F0502020204030204" pitchFamily="34" charset="0"/>
                <a:ea typeface="Calibri" panose="020F0502020204030204" pitchFamily="34" charset="0"/>
              </a:rPr>
              <a:t>فبراير </a:t>
            </a:r>
            <a:r>
              <a:rPr lang="ar-SA" sz="1000" dirty="0">
                <a:latin typeface="Calibri" panose="020F0502020204030204" pitchFamily="34" charset="0"/>
                <a:ea typeface="Calibri" panose="020F0502020204030204" pitchFamily="34" charset="0"/>
              </a:rPr>
              <a:t>لاستحقاقات السهم.</a:t>
            </a:r>
            <a:endParaRPr lang="en-US" sz="10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200" b="1" dirty="0" smtClean="0">
                <a:solidFill>
                  <a:srgbClr val="00B050"/>
                </a:solidFill>
                <a:latin typeface="Calibri" panose="020F0502020204030204" pitchFamily="34" charset="0"/>
                <a:ea typeface="Calibri" panose="020F0502020204030204" pitchFamily="34" charset="0"/>
              </a:rPr>
              <a:t>خام </a:t>
            </a:r>
            <a:r>
              <a:rPr lang="ar-SA" sz="1200" b="1" dirty="0">
                <a:solidFill>
                  <a:srgbClr val="00B050"/>
                </a:solidFill>
                <a:latin typeface="Calibri" panose="020F0502020204030204" pitchFamily="34" charset="0"/>
                <a:ea typeface="Calibri" panose="020F0502020204030204" pitchFamily="34" charset="0"/>
              </a:rPr>
              <a:t>برنت يواصل تحقيق مكاسب للأسبوع الثالث على التوالي</a:t>
            </a:r>
            <a:endParaRPr lang="en-US" sz="1200" b="1"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00" dirty="0">
                <a:latin typeface="Arial" panose="020B0604020202020204" pitchFamily="34" charset="0"/>
                <a:ea typeface="Calibri" panose="020F0502020204030204" pitchFamily="34" charset="0"/>
              </a:rPr>
              <a:t>نجح  خام برنت في مواصلة سلسلة ارتفاعاته مقتربا من عتبة ال 62 دولار أمريكي وذلك للمرة الأولى منذ أوائل العام الماضي 2020، ويُعزى هذا الصعود بشكل أساسي بعدما أعلنت منظمة أوبك وحلفائها " أوبك بلس" التزامها بسياسة خفض الإنتاج، وتوزيع اللقاحات الواقية من كوفيد 19، الأمر الذي جدد الآمال بتعافي الطلب</a:t>
            </a:r>
            <a:r>
              <a:rPr lang="en-US" sz="1000" dirty="0">
                <a:latin typeface="Arial" panose="020B0604020202020204" pitchFamily="34" charset="0"/>
                <a:ea typeface="Calibri" panose="020F0502020204030204" pitchFamily="34" charset="0"/>
                <a:cs typeface="Arial" panose="020B0604020202020204" pitchFamily="34" charset="0"/>
              </a:rPr>
              <a:t>.</a:t>
            </a:r>
            <a:r>
              <a:rPr lang="ar-SA" sz="1000" dirty="0">
                <a:latin typeface="Calibri" panose="020F0502020204030204" pitchFamily="34" charset="0"/>
                <a:ea typeface="Calibri" panose="020F0502020204030204" pitchFamily="34" charset="0"/>
              </a:rPr>
              <a:t> ناهيك عن تراجع مخزونات الخام الأمريكية للأسبوع الثالث على التوالي بمقدار 6.6 مليون برميل خلال الأسبوع الماضي المنتهي في 5 فبراير، وهو أدنى مستوى لها منذ شهر مارس 2020، وفقا لما أشارت إلية وكالة الطاقة </a:t>
            </a:r>
            <a:r>
              <a:rPr lang="ar-SA" sz="1000" dirty="0" smtClean="0">
                <a:latin typeface="Calibri" panose="020F0502020204030204" pitchFamily="34" charset="0"/>
                <a:ea typeface="Calibri" panose="020F0502020204030204" pitchFamily="34" charset="0"/>
              </a:rPr>
              <a:t>الدولية. كما </a:t>
            </a:r>
            <a:r>
              <a:rPr lang="ar-SA" sz="1000" dirty="0">
                <a:latin typeface="Calibri" panose="020F0502020204030204" pitchFamily="34" charset="0"/>
                <a:ea typeface="Calibri" panose="020F0502020204030204" pitchFamily="34" charset="0"/>
              </a:rPr>
              <a:t>أشارت الوكالة أنه في ظل توقع ارتفاع الطلب بقوة واستمرار توقع نمو متواضع للإمدادات من خارج أوبك، من المنتظر السحب سريعا من المخزونات خلال النصف الثاني من العام، وهو ما يتيح المجال لمنظمة أوبك وحلفائها للبدء في تقليص التخفيضات.</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النفط والغاز بنسبة 6.8%، تلاه قطاع المواد الأساسية بنسبة 3.4%، في حين تصدر الخاسرين قطاع التكنولوجيا بنسبة 7.6%، ثم قطاع التأمين بنسبة 3%.</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SA" sz="1000" dirty="0"/>
              <a:t>الخدمات المالية </a:t>
            </a:r>
            <a:r>
              <a:rPr lang="ar-SA" sz="1000" dirty="0" smtClean="0"/>
              <a:t>وقطاع البنوك </a:t>
            </a:r>
            <a:r>
              <a:rPr lang="ar-KW" sz="1000" dirty="0" smtClean="0"/>
              <a:t>وقطاع</a:t>
            </a:r>
            <a:r>
              <a:rPr lang="ar-SA" sz="1000" dirty="0" smtClean="0"/>
              <a:t> 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37.2</a:t>
            </a:r>
            <a:r>
              <a:rPr lang="ar-KW" sz="1000" dirty="0" smtClean="0"/>
              <a:t>%</a:t>
            </a:r>
            <a:r>
              <a:rPr lang="ar-SA" sz="1000" dirty="0" smtClean="0"/>
              <a:t>، 33.9</a:t>
            </a:r>
            <a:r>
              <a:rPr lang="ar-SA" sz="1000" dirty="0" smtClean="0"/>
              <a:t>%، </a:t>
            </a:r>
            <a:r>
              <a:rPr lang="ar-SA" sz="1000" dirty="0" smtClean="0"/>
              <a:t>10.2% </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60.6</a:t>
            </a:r>
            <a:r>
              <a:rPr lang="ar-KW" sz="1000" dirty="0" smtClean="0"/>
              <a:t>%</a:t>
            </a:r>
            <a:r>
              <a:rPr lang="ar-SA" sz="1000" dirty="0" smtClean="0"/>
              <a:t>،</a:t>
            </a:r>
            <a:r>
              <a:rPr lang="ar-KW" sz="1000" dirty="0" smtClean="0"/>
              <a:t> </a:t>
            </a:r>
            <a:r>
              <a:rPr lang="ar-SA" sz="1000" dirty="0" smtClean="0"/>
              <a:t>14.8</a:t>
            </a:r>
            <a:r>
              <a:rPr lang="ar-KW" sz="1000" dirty="0" smtClean="0"/>
              <a:t>%</a:t>
            </a:r>
            <a:r>
              <a:rPr lang="ar-SA" sz="1000" dirty="0" smtClean="0"/>
              <a:t> </a:t>
            </a:r>
            <a:r>
              <a:rPr lang="ar-KW" sz="1000" dirty="0" smtClean="0"/>
              <a:t>و</a:t>
            </a:r>
            <a:r>
              <a:rPr lang="ar-SA" sz="1000" dirty="0" smtClean="0"/>
              <a:t>8.9%</a:t>
            </a:r>
            <a:r>
              <a:rPr lang="ar-KW" sz="1000" dirty="0" smtClean="0"/>
              <a:t> على </a:t>
            </a:r>
            <a:r>
              <a:rPr lang="ar-KW" sz="1000" dirty="0"/>
              <a:t>التوالي.</a:t>
            </a:r>
          </a:p>
        </p:txBody>
      </p:sp>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840776433"/>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996"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39727802"/>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997"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16336871"/>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998"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641964"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25.1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على استقرار عند 720 فلس</a:t>
            </a:r>
            <a:r>
              <a:rPr lang="ar-KW" sz="1000" dirty="0" smtClean="0"/>
              <a:t>،</a:t>
            </a:r>
            <a:r>
              <a:rPr lang="ar-SA" sz="1000" dirty="0" smtClean="0"/>
              <a:t> وجاء سهم </a:t>
            </a:r>
            <a:r>
              <a:rPr lang="ar-SA" sz="1000" dirty="0"/>
              <a:t>بنك الكويت الوطني بالمركز </a:t>
            </a:r>
            <a:r>
              <a:rPr lang="ar-SA" sz="1000" dirty="0" smtClean="0"/>
              <a:t>الثاني </a:t>
            </a:r>
            <a:r>
              <a:rPr lang="ar-SA" sz="1000" dirty="0"/>
              <a:t>بقيمة تداول بلغ</a:t>
            </a:r>
            <a:r>
              <a:rPr lang="ar-KW" sz="1000" dirty="0"/>
              <a:t>ت</a:t>
            </a:r>
            <a:r>
              <a:rPr lang="ar-SA" sz="1000" dirty="0"/>
              <a:t> </a:t>
            </a:r>
            <a:r>
              <a:rPr lang="ar-SA" sz="1000" dirty="0" smtClean="0"/>
              <a:t>24.9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838 فلس متراجعا بنسبة 1.9%، </a:t>
            </a:r>
            <a:r>
              <a:rPr lang="ar-KW" sz="1000" dirty="0" smtClean="0"/>
              <a:t>ثم </a:t>
            </a:r>
            <a:r>
              <a:rPr lang="ar-SA" sz="1000" dirty="0" smtClean="0"/>
              <a:t>جاء سهم</a:t>
            </a:r>
            <a:r>
              <a:rPr lang="ar-KW" sz="1000" dirty="0" smtClean="0"/>
              <a:t> </a:t>
            </a:r>
            <a:r>
              <a:rPr lang="ar-SA" sz="1000" dirty="0" smtClean="0"/>
              <a:t>مجموعة الصناعات الوطنية القابضة بالمركز </a:t>
            </a:r>
            <a:r>
              <a:rPr lang="ar-KW" sz="1000" dirty="0" smtClean="0"/>
              <a:t>الثالث</a:t>
            </a:r>
            <a:r>
              <a:rPr lang="ar-SA" sz="1000" dirty="0" smtClean="0"/>
              <a:t> بقيمة </a:t>
            </a:r>
            <a:r>
              <a:rPr lang="ar-SA" sz="1000" dirty="0"/>
              <a:t>تداول </a:t>
            </a:r>
            <a:r>
              <a:rPr lang="ar-SA" sz="1000" dirty="0" smtClean="0"/>
              <a:t>بلغت 9.9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198 فلس</a:t>
            </a:r>
            <a:r>
              <a:rPr lang="ar-SA" sz="1000" dirty="0"/>
              <a:t> </a:t>
            </a:r>
            <a:r>
              <a:rPr lang="ar-SA" sz="1000" dirty="0" smtClean="0"/>
              <a:t>مرتفعا بنسبة 6%.</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5,740</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5,517</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2,717</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283080876"/>
              </p:ext>
            </p:extLst>
          </p:nvPr>
        </p:nvGraphicFramePr>
        <p:xfrm>
          <a:off x="139700" y="1184275"/>
          <a:ext cx="6604000" cy="4029075"/>
        </p:xfrm>
        <a:graphic>
          <a:graphicData uri="http://schemas.openxmlformats.org/presentationml/2006/ole">
            <mc:AlternateContent xmlns:mc="http://schemas.openxmlformats.org/markup-compatibility/2006">
              <mc:Choice xmlns:v="urn:schemas-microsoft-com:vml" Requires="v">
                <p:oleObj spid="_x0000_s137146" name="Worksheet" r:id="rId5" imgW="6686475" imgH="4029075" progId="Excel.Sheet.12">
                  <p:link updateAutomatic="1"/>
                </p:oleObj>
              </mc:Choice>
              <mc:Fallback>
                <p:oleObj name="Worksheet" r:id="rId5" imgW="6686475" imgH="4029075" progId="Excel.Sheet.12">
                  <p:link updateAutomatic="1"/>
                  <p:pic>
                    <p:nvPicPr>
                      <p:cNvPr id="0" name=""/>
                      <p:cNvPicPr/>
                      <p:nvPr/>
                    </p:nvPicPr>
                    <p:blipFill>
                      <a:blip r:embed="rId6"/>
                      <a:stretch>
                        <a:fillRect/>
                      </a:stretch>
                    </p:blipFill>
                    <p:spPr>
                      <a:xfrm>
                        <a:off x="139700" y="1184275"/>
                        <a:ext cx="66040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07906646"/>
              </p:ext>
            </p:extLst>
          </p:nvPr>
        </p:nvGraphicFramePr>
        <p:xfrm>
          <a:off x="152400" y="5457825"/>
          <a:ext cx="3848100" cy="2914650"/>
        </p:xfrm>
        <a:graphic>
          <a:graphicData uri="http://schemas.openxmlformats.org/presentationml/2006/ole">
            <mc:AlternateContent xmlns:mc="http://schemas.openxmlformats.org/markup-compatibility/2006">
              <mc:Choice xmlns:v="urn:schemas-microsoft-com:vml" Requires="v">
                <p:oleObj spid="_x0000_s137147" name="Worksheet" r:id="rId7" imgW="4324275" imgH="2914650" progId="Excel.Sheet.12">
                  <p:link updateAutomatic="1"/>
                </p:oleObj>
              </mc:Choice>
              <mc:Fallback>
                <p:oleObj name="Worksheet" r:id="rId7" imgW="4324275" imgH="2914650" progId="Excel.Sheet.12">
                  <p:link updateAutomatic="1"/>
                  <p:pic>
                    <p:nvPicPr>
                      <p:cNvPr id="0" name=""/>
                      <p:cNvPicPr/>
                      <p:nvPr/>
                    </p:nvPicPr>
                    <p:blipFill>
                      <a:blip r:embed="rId8"/>
                      <a:stretch>
                        <a:fillRect/>
                      </a:stretch>
                    </p:blipFill>
                    <p:spPr>
                      <a:xfrm>
                        <a:off x="152400" y="5457825"/>
                        <a:ext cx="3848100" cy="291465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الشركة الأولى للإستثمار 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22.8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44.2</a:t>
            </a:r>
            <a:r>
              <a:rPr lang="ar-KW" sz="1000" dirty="0" smtClean="0"/>
              <a:t> </a:t>
            </a:r>
            <a:r>
              <a:rPr lang="ar-SA" sz="1000" dirty="0" smtClean="0"/>
              <a:t>فلس متراجعا </a:t>
            </a:r>
            <a:r>
              <a:rPr lang="ar-SA" sz="1000" smtClean="0"/>
              <a:t>بنسبة </a:t>
            </a:r>
            <a:r>
              <a:rPr lang="ar-SA" sz="1000" smtClean="0"/>
              <a:t>1.6%</a:t>
            </a:r>
            <a:r>
              <a:rPr lang="ar-KW" sz="1000" dirty="0" smtClean="0"/>
              <a:t>، </a:t>
            </a:r>
            <a:r>
              <a:rPr lang="ar-SA" sz="1000" dirty="0" smtClean="0"/>
              <a:t>وجاء سهم شركة أعيان للإجارة </a:t>
            </a:r>
            <a:r>
              <a:rPr lang="ar-SA" sz="1000" dirty="0"/>
              <a:t>والإستثمار </a:t>
            </a:r>
            <a:r>
              <a:rPr lang="ar-SA" sz="1000" dirty="0" smtClean="0"/>
              <a:t>بالمركز الثاني </a:t>
            </a:r>
            <a:r>
              <a:rPr lang="ar-SA" sz="1000" dirty="0"/>
              <a:t>بقيمة تداول </a:t>
            </a:r>
            <a:r>
              <a:rPr lang="ar-SA" sz="1000" dirty="0" smtClean="0"/>
              <a:t>بلغت 12.8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111 </a:t>
            </a:r>
            <a:r>
              <a:rPr lang="ar-SA" sz="1000" dirty="0"/>
              <a:t>فلس </a:t>
            </a:r>
            <a:r>
              <a:rPr lang="ar-SA" sz="1000" dirty="0" smtClean="0"/>
              <a:t>مرتفعا </a:t>
            </a:r>
            <a:r>
              <a:rPr lang="ar-SA" sz="1000" dirty="0"/>
              <a:t>بنسبة </a:t>
            </a:r>
            <a:r>
              <a:rPr lang="ar-SA" sz="1000" dirty="0" smtClean="0"/>
              <a:t>3.7%، ثم جاء </a:t>
            </a:r>
            <a:r>
              <a:rPr lang="ar-SA" sz="1000" dirty="0"/>
              <a:t>سهم</a:t>
            </a:r>
            <a:r>
              <a:rPr lang="ar-KW" sz="1000" dirty="0"/>
              <a:t> </a:t>
            </a:r>
            <a:r>
              <a:rPr lang="ar-SA" sz="1000" dirty="0"/>
              <a:t>مجموعة أرزان المالية للتمويل والإستثمار بالمركز </a:t>
            </a:r>
            <a:r>
              <a:rPr lang="ar-SA" sz="1000" dirty="0" smtClean="0"/>
              <a:t>الثالث </a:t>
            </a:r>
            <a:r>
              <a:rPr lang="ar-SA" sz="1000" dirty="0"/>
              <a:t>بقيمة تداول </a:t>
            </a:r>
            <a:r>
              <a:rPr lang="ar-SA" sz="1000" dirty="0" smtClean="0"/>
              <a:t>بلغ</a:t>
            </a:r>
            <a:r>
              <a:rPr lang="ar-KW" sz="1000" dirty="0" smtClean="0"/>
              <a:t>ت</a:t>
            </a:r>
            <a:r>
              <a:rPr lang="ar-SA" sz="1000" dirty="0" smtClean="0"/>
              <a:t> 10.6 مليون د.ك،</a:t>
            </a:r>
            <a:r>
              <a:rPr lang="ar-KW" sz="1000" dirty="0" smtClean="0"/>
              <a:t> </a:t>
            </a:r>
            <a:r>
              <a:rPr lang="ar-SA" sz="1000" dirty="0"/>
              <a:t>لينهي بذلك </a:t>
            </a:r>
            <a:r>
              <a:rPr lang="ar-KW" sz="1000" dirty="0"/>
              <a:t>تداولات الأسبوع </a:t>
            </a:r>
            <a:r>
              <a:rPr lang="ar-SA" sz="1000" dirty="0" smtClean="0"/>
              <a:t>عند سعر 94.5 فلس مرتفعا بنسبة 10.7%.</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648</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464</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4200216763"/>
              </p:ext>
            </p:extLst>
          </p:nvPr>
        </p:nvGraphicFramePr>
        <p:xfrm>
          <a:off x="166688" y="1150938"/>
          <a:ext cx="6577012" cy="2314575"/>
        </p:xfrm>
        <a:graphic>
          <a:graphicData uri="http://schemas.openxmlformats.org/presentationml/2006/ole">
            <mc:AlternateContent xmlns:mc="http://schemas.openxmlformats.org/markup-compatibility/2006">
              <mc:Choice xmlns:v="urn:schemas-microsoft-com:vml" Requires="v">
                <p:oleObj spid="_x0000_s139521"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70721326"/>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9522"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685123560"/>
              </p:ext>
            </p:extLst>
          </p:nvPr>
        </p:nvGraphicFramePr>
        <p:xfrm>
          <a:off x="152400" y="3673475"/>
          <a:ext cx="6596063" cy="2314575"/>
        </p:xfrm>
        <a:graphic>
          <a:graphicData uri="http://schemas.openxmlformats.org/presentationml/2006/ole">
            <mc:AlternateContent xmlns:mc="http://schemas.openxmlformats.org/markup-compatibility/2006">
              <mc:Choice xmlns:v="urn:schemas-microsoft-com:vml" Requires="v">
                <p:oleObj spid="_x0000_s140667"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52400" y="3673475"/>
                        <a:ext cx="6596063"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55901808"/>
              </p:ext>
            </p:extLst>
          </p:nvPr>
        </p:nvGraphicFramePr>
        <p:xfrm>
          <a:off x="157076" y="1150938"/>
          <a:ext cx="6596150" cy="2314575"/>
        </p:xfrm>
        <a:graphic>
          <a:graphicData uri="http://schemas.openxmlformats.org/presentationml/2006/ole">
            <mc:AlternateContent xmlns:mc="http://schemas.openxmlformats.org/markup-compatibility/2006">
              <mc:Choice xmlns:v="urn:schemas-microsoft-com:vml" Requires="v">
                <p:oleObj spid="_x0000_s140668"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57076" y="1150938"/>
                        <a:ext cx="659615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096136691"/>
              </p:ext>
            </p:extLst>
          </p:nvPr>
        </p:nvGraphicFramePr>
        <p:xfrm>
          <a:off x="152400" y="6134100"/>
          <a:ext cx="6596063" cy="2314575"/>
        </p:xfrm>
        <a:graphic>
          <a:graphicData uri="http://schemas.openxmlformats.org/presentationml/2006/ole">
            <mc:AlternateContent xmlns:mc="http://schemas.openxmlformats.org/markup-compatibility/2006">
              <mc:Choice xmlns:v="urn:schemas-microsoft-com:vml" Requires="v">
                <p:oleObj spid="_x0000_s140669"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400" y="6134100"/>
                        <a:ext cx="6596063"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6488"/>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18032</TotalTime>
  <Words>1512</Words>
  <Application>Microsoft Office PowerPoint</Application>
  <PresentationFormat>On-screen Show (4:3)</PresentationFormat>
  <Paragraphs>70</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3794</cp:revision>
  <cp:lastPrinted>2019-01-10T11:21:43Z</cp:lastPrinted>
  <dcterms:created xsi:type="dcterms:W3CDTF">2015-01-14T07:25:06Z</dcterms:created>
  <dcterms:modified xsi:type="dcterms:W3CDTF">2021-02-11T12:07:45Z</dcterms:modified>
</cp:coreProperties>
</file>